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78" r:id="rId7"/>
    <p:sldId id="258" r:id="rId8"/>
    <p:sldId id="279" r:id="rId9"/>
    <p:sldId id="283" r:id="rId10"/>
    <p:sldId id="281" r:id="rId11"/>
    <p:sldId id="282" r:id="rId12"/>
    <p:sldId id="280" r:id="rId13"/>
    <p:sldId id="284" r:id="rId14"/>
    <p:sldId id="260" r:id="rId15"/>
    <p:sldId id="287" r:id="rId16"/>
    <p:sldId id="285" r:id="rId17"/>
    <p:sldId id="286" r:id="rId18"/>
    <p:sldId id="288" r:id="rId19"/>
    <p:sldId id="289" r:id="rId20"/>
    <p:sldId id="290" r:id="rId21"/>
    <p:sldId id="291" r:id="rId22"/>
    <p:sldId id="293" r:id="rId23"/>
    <p:sldId id="292" r:id="rId24"/>
    <p:sldId id="294" r:id="rId25"/>
    <p:sldId id="295" r:id="rId26"/>
    <p:sldId id="296" r:id="rId27"/>
    <p:sldId id="297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1E227-9DB4-7B4B-B08F-E36B302EF8A4}" v="24" dt="2023-08-09T09:12:18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24" autoAdjust="0"/>
  </p:normalViewPr>
  <p:slideViewPr>
    <p:cSldViewPr snapToGrid="0">
      <p:cViewPr varScale="1">
        <p:scale>
          <a:sx n="121" d="100"/>
          <a:sy n="121" d="100"/>
        </p:scale>
        <p:origin x="170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087FD-3FED-4521-9418-4F7D71CAA36D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CF63F5-9508-4E75-8F94-2F7225217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6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82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5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07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29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59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06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08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3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3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3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之后，每次更新模型的参数时使用一个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的数据进行更新，所有的数据更新一轮后代表一个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"/>
            </a:pPr>
            <a:r>
              <a:rPr lang="en-US" altLang="zh-CN" sz="1800" kern="100" dirty="0" err="1">
                <a:effectLst/>
                <a:latin typeface="Microsoft YaHei Light" panose="020B0502040204020203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：设置大一些，收敛得快，准确率上升的也很稳定，但有可能精度不高；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batch_size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设的小一些，收敛得慢，可能准确率来回震荡，因此需要把基础学习速率降低一些，但是实际使用起来精度较高。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effectLst/>
                <a:latin typeface="Microsoft YaHei Light" panose="020B0502040204020203" pitchFamily="34" charset="-122"/>
                <a:cs typeface="Times New Roman" panose="02020603050405020304" pitchFamily="18" charset="0"/>
              </a:rPr>
              <a:t>Learning rate: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如果过大，可能会使损失函数直接越过全局最优点，此时表现为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loss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过大或者为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nan.</a:t>
            </a:r>
            <a:r>
              <a:rPr lang="zh-CN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学习率如果过小，会大大增加网络的收敛复杂度</a:t>
            </a:r>
            <a:r>
              <a:rPr lang="en-US" altLang="zh-CN" sz="1800" dirty="0">
                <a:effectLst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0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8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system-ui"/>
              </a:rPr>
              <a:t>报告了不同的 </a:t>
            </a:r>
            <a:r>
              <a:rPr lang="en-US" altLang="zh-CN" b="0" i="0" dirty="0">
                <a:effectLst/>
                <a:latin typeface="system-ui"/>
              </a:rPr>
              <a:t>SFT </a:t>
            </a:r>
            <a:r>
              <a:rPr lang="zh-CN" altLang="en-US" b="0" i="0" dirty="0">
                <a:effectLst/>
                <a:latin typeface="system-ui"/>
              </a:rPr>
              <a:t>和 </a:t>
            </a:r>
            <a:r>
              <a:rPr lang="en-US" altLang="zh-CN" b="0" i="0" dirty="0">
                <a:effectLst/>
                <a:latin typeface="system-ui"/>
              </a:rPr>
              <a:t>RLHF </a:t>
            </a:r>
            <a:r>
              <a:rPr lang="zh-CN" altLang="en-US" b="0" i="0" dirty="0">
                <a:effectLst/>
                <a:latin typeface="system-ui"/>
              </a:rPr>
              <a:t>版本在安全性和有用性两个维度上的进展：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13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2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2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CF63F5-9508-4E75-8F94-2F72252171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1DE9-3196-F522-7791-06640A3E7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C96D0-9A36-BB6D-EA8C-3658D24C8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36AB-702B-93A3-F09D-9B403A9B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D9C6-AAFB-D0C1-0BA3-25560392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803B3-A039-04AF-E451-CE46C025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1FDC-337D-38AC-3E18-A8641776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1E737-1867-D624-E2DF-3368A9A44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D83A0-1E3B-8688-67D9-14583AD3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0F171-9AE1-9C85-DB5D-1735E953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E4244-61DC-FC5B-AECD-E917D6AF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9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5F89DC-F327-65DA-BC3F-328752173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6C610-85BD-0F98-DE00-F4FB1E8F9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6D09D-C27D-9308-4C87-62AAA60D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AB04C-B0F7-17F7-35E3-5205479DD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35177-7E3C-A185-5F7F-C5D1272A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E2C2-A5E0-46FD-A79D-05194DE8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35C35-E02B-48B2-8784-2E7F7C94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6E82F-2550-EA9B-F5E5-7E98C5AF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93FB0-466C-1318-DDDD-BC1F429A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8D4F-8CF8-53D1-614C-50439B2A2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0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473F-38A1-2177-CB18-C772A973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C573E-D9B3-5EEA-E60D-3F2F0FD09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62EE-F453-A703-340B-BAB77932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8E0F9-62A1-DA48-0FF1-259EAFE9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7A23-BD6C-D24F-7AB5-09BCB696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2495-D03B-0470-B519-A1A2C1E4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C64D-BB9C-2F05-7785-E5D316929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46CCF-8FD5-9CC2-EC19-BB602F57F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B0D06-69FB-F726-D5AB-83724A88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D7066-63CA-4C13-508F-F91D4F69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EBACB-A9A9-BB04-6CE0-DA7081E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9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1131-8A4D-5430-64B7-CD86B0714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E51F6-2C06-6DA8-1A28-8B802577E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2D568-0146-DBDD-D294-21F29C11F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93FA3-8554-AA5F-AFA0-A2A5916D8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9913A-6A30-91E2-AC3D-399373FA9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6B6B4-61D0-3841-95D1-784FD960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64CD4A-D4A0-3ADD-01B7-4FE276EC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26C6F-8144-0F0D-31FD-1DC3A71A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0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CB326-C106-6044-8717-39A9DAA9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53893-9BF6-A30E-B4E0-88E3BECC2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A48-37D4-5DCF-DD5E-90F1549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97C4-4B71-78DF-004D-30EBB5E4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3D87B-66E1-871A-9B05-4C6AF674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B21C8-5F3A-B957-777E-0A86D5E5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3E6A-7F23-687A-59DE-7C19AD24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27D7-6469-BC1E-26F2-498C71E20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75DC-05A7-34DD-BEF4-26980D4ED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349DC-2469-F0CB-0CE3-82D369AAA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81AD6-6F29-7B0B-F985-C57B25FE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E7D96-A966-9002-8D32-22EF727A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C1F34-FC21-522E-E6FE-AB337AB5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4271-15A8-ED22-6E99-C0BA6C2D9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974CE-DC42-5673-C004-307E0E437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55ABA-CC04-64EF-03ED-625482489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6C938-DD4B-73ED-D53E-E17F03147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1D211-7539-3A56-446B-2F46ED49C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41E29-1EC6-FADD-5605-61140636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7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6F88A-8B7A-7639-DB42-46B45F1A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9DE31-2496-82F3-DA58-497CF8CAB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EA21-0887-5DFA-5D95-8630DA053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C5CDE1-0316-45DF-8AB8-BF168C6690E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3A0C3-E61F-DF41-FB86-1A87DFC2C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6EA7D-EA16-BC66-5918-415030CC5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BDD9D8-D083-4A12-8BED-288BE171C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5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from Meta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A2DCB-70FC-A503-2313-545A334C6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665" y="3915076"/>
            <a:ext cx="9144000" cy="1655762"/>
          </a:xfrm>
        </p:spPr>
        <p:txBody>
          <a:bodyPr/>
          <a:lstStyle/>
          <a:p>
            <a:r>
              <a:rPr lang="en-US" altLang="zh-CN" dirty="0"/>
              <a:t>Olivia Chen </a:t>
            </a:r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333182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7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D7C0-7AAF-841A-C2A2-95CA592C7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30" y="211480"/>
            <a:ext cx="10515600" cy="373407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Start on AML Home page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97B28-98F5-D964-8351-479F5A20F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0595"/>
            <a:ext cx="10157254" cy="5724997"/>
          </a:xfrm>
          <a:prstGeom prst="rect">
            <a:avLst/>
          </a:prstGeom>
        </p:spPr>
      </p:pic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8C37D2FD-4305-0B27-3864-BF746DD4C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196357" y="4990320"/>
            <a:ext cx="335348" cy="3353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8682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E8B0-2849-ED0F-CA29-692821C9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AA3E-47C4-557E-041D-3731222F5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E8A84-7B43-9C73-33FA-989336DB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2" y="-230213"/>
            <a:ext cx="12192000" cy="68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3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  <p:pic>
        <p:nvPicPr>
          <p:cNvPr id="3" name="图片 2" descr="图形用户界面, 应用程序, Word&#10;&#10;描述已自动生成">
            <a:extLst>
              <a:ext uri="{FF2B5EF4-FFF2-40B4-BE49-F238E27FC236}">
                <a16:creationId xmlns:a16="http://schemas.microsoft.com/office/drawing/2014/main" id="{63D523A2-FA64-9396-CD07-287BD359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9" y="951205"/>
            <a:ext cx="10536821" cy="5648985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一键式部署</a:t>
            </a: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568B53BD-B004-1FB2-6C1F-4658C75A3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467015" y="3672412"/>
            <a:ext cx="335348" cy="3353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0885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762" y="3571683"/>
            <a:ext cx="3614642" cy="7606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部署配置：</a:t>
            </a:r>
            <a:br>
              <a:rPr lang="en-US" altLang="zh-CN" sz="32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计算节点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终结点命名</a:t>
            </a:r>
            <a:br>
              <a:rPr lang="en-US" altLang="zh-CN" sz="2400" dirty="0">
                <a:latin typeface="+mn-lt"/>
                <a:ea typeface="+mn-ea"/>
                <a:cs typeface="+mn-cs"/>
              </a:rPr>
            </a:br>
            <a:r>
              <a:rPr lang="zh-CN" altLang="en-US" sz="2400" dirty="0">
                <a:latin typeface="+mn-lt"/>
                <a:ea typeface="+mn-ea"/>
                <a:cs typeface="+mn-cs"/>
              </a:rPr>
              <a:t>部署命名</a:t>
            </a:r>
            <a:endParaRPr lang="en-US" sz="3200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2EA94CD-2595-A206-FF1D-9A8E3C66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62" y="266939"/>
            <a:ext cx="6029255" cy="6324122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852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929" y="49446"/>
            <a:ext cx="6826794" cy="7606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+mn-ea"/>
                <a:ea typeface="+mn-ea"/>
              </a:rPr>
              <a:t>一键式测试，模型推理简单易用</a:t>
            </a:r>
            <a:endParaRPr lang="en-US" sz="3200" dirty="0">
              <a:latin typeface="+mn-ea"/>
              <a:ea typeface="+mn-ea"/>
            </a:endParaRP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91990985-7ED5-B102-AA20-22C94BC5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1" y="889851"/>
            <a:ext cx="8497037" cy="5777903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5" name="Graphic 5" descr="Right pointing backhand index with solid fill">
            <a:extLst>
              <a:ext uri="{FF2B5EF4-FFF2-40B4-BE49-F238E27FC236}">
                <a16:creationId xmlns:a16="http://schemas.microsoft.com/office/drawing/2014/main" id="{09FA4E33-28CA-F313-7BCF-F460220C5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331687" y="1591999"/>
            <a:ext cx="335348" cy="3353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6865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一键式</a:t>
            </a:r>
            <a:r>
              <a:rPr lang="en-US" altLang="zh-CN" sz="3200" dirty="0"/>
              <a:t>finetune </a:t>
            </a:r>
            <a:r>
              <a:rPr lang="zh-CN" altLang="en-US" sz="3200" dirty="0"/>
              <a:t>微调</a:t>
            </a: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568B53BD-B004-1FB2-6C1F-4658C75A3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183173" y="992150"/>
            <a:ext cx="335348" cy="43759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图片 6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2890080-3C8B-26DF-9BD2-A363AA4E4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67" y="1043275"/>
            <a:ext cx="10811164" cy="5402979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227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92611"/>
            <a:ext cx="3522589" cy="74422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UI</a:t>
            </a:r>
            <a:r>
              <a:rPr lang="zh-CN" altLang="en-US" sz="3200" dirty="0"/>
              <a:t> 向导式数据上传</a:t>
            </a:r>
            <a:br>
              <a:rPr lang="en-US" altLang="zh-CN" sz="3200" dirty="0"/>
            </a:br>
            <a:br>
              <a:rPr lang="en-US" altLang="zh-CN" sz="3200" dirty="0"/>
            </a:br>
            <a:r>
              <a:rPr lang="zh-CN" altLang="en-US" sz="3200" dirty="0"/>
              <a:t>算力配置</a:t>
            </a:r>
            <a:endParaRPr 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64846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微调配置</a:t>
            </a: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4BED5CA-1154-A327-8711-D77794AF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731" y="739731"/>
            <a:ext cx="6754625" cy="3152863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4CCCF4E0-3434-7FD5-5BD2-B04487E25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732" y="3971682"/>
            <a:ext cx="6770266" cy="2767112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814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6569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 </a:t>
            </a:r>
            <a:r>
              <a:rPr lang="zh-CN" altLang="en-US" sz="3200" dirty="0"/>
              <a:t>模型注册</a:t>
            </a: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568B53BD-B004-1FB2-6C1F-4658C75A3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183173" y="992150"/>
            <a:ext cx="335348" cy="43759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0764DE52-613E-9F16-455F-94DB48469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66" y="1520115"/>
            <a:ext cx="10504728" cy="3979696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544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6569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 </a:t>
            </a:r>
            <a:r>
              <a:rPr lang="zh-CN" altLang="en-US" sz="3200" dirty="0"/>
              <a:t>训练</a:t>
            </a:r>
            <a:r>
              <a:rPr lang="en-US" altLang="zh-CN" sz="3200" dirty="0"/>
              <a:t>job </a:t>
            </a:r>
            <a:r>
              <a:rPr lang="zh-CN" altLang="en-US" sz="3200" dirty="0"/>
              <a:t>可视化</a:t>
            </a:r>
          </a:p>
        </p:txBody>
      </p:sp>
      <p:pic>
        <p:nvPicPr>
          <p:cNvPr id="8" name="图片 7" descr="图形用户界面, 应用程序, Word&#10;&#10;描述已自动生成">
            <a:extLst>
              <a:ext uri="{FF2B5EF4-FFF2-40B4-BE49-F238E27FC236}">
                <a16:creationId xmlns:a16="http://schemas.microsoft.com/office/drawing/2014/main" id="{03024E7B-2867-FDB3-6C4C-C84A85D1F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85" y="989502"/>
            <a:ext cx="9831334" cy="5456754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151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F927-426C-F0DE-6534-E1F29EFA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2 models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9124F3-4558-3D1D-8853-A184B9A3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382" y="1599993"/>
            <a:ext cx="8284987" cy="495948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92589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LLAMA 2 in Azure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 向导式模型注册</a:t>
            </a:r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6044533A-B6D2-0B04-15C7-6BAEAC65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317" y="798632"/>
            <a:ext cx="6087816" cy="5884058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277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5247"/>
            <a:ext cx="3157650" cy="7606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+mn-lt"/>
                <a:ea typeface="+mn-ea"/>
                <a:cs typeface="+mn-cs"/>
              </a:rPr>
              <a:t>选择基础模型</a:t>
            </a:r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9CB79F-C411-290F-6116-DE5F575C774A}"/>
              </a:ext>
            </a:extLst>
          </p:cNvPr>
          <p:cNvSpPr txBox="1"/>
          <p:nvPr/>
        </p:nvSpPr>
        <p:spPr>
          <a:xfrm>
            <a:off x="110407" y="138489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微调代码实现</a:t>
            </a:r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877DBA7-CB72-7C49-BB7C-43FE0E1D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59" y="1406401"/>
            <a:ext cx="9255695" cy="2570779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FC8532-EC9A-CA90-0DD6-9EA8D616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59" y="4106954"/>
            <a:ext cx="9255694" cy="261255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9B398C-B083-2D1E-6551-FDF42D3620E4}"/>
              </a:ext>
            </a:extLst>
          </p:cNvPr>
          <p:cNvSpPr txBox="1">
            <a:spLocks/>
          </p:cNvSpPr>
          <p:nvPr/>
        </p:nvSpPr>
        <p:spPr>
          <a:xfrm>
            <a:off x="472485" y="4690973"/>
            <a:ext cx="3157650" cy="760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+mn-lt"/>
                <a:ea typeface="+mn-ea"/>
                <a:cs typeface="+mn-cs"/>
              </a:rPr>
              <a:t>设置算力</a:t>
            </a:r>
            <a:endParaRPr lang="en-US" sz="2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83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1058-1843-43D1-FBD4-4B2E957BF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066" y="1141466"/>
            <a:ext cx="9144000" cy="754840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/>
              <a:t>设置模型参数</a:t>
            </a:r>
            <a:endParaRPr 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  提交</a:t>
            </a:r>
            <a:r>
              <a:rPr lang="en-US" altLang="zh-CN" sz="3200" dirty="0"/>
              <a:t>finetune </a:t>
            </a:r>
            <a:r>
              <a:rPr lang="zh-CN" altLang="en-US" sz="3200" dirty="0"/>
              <a:t>任务</a:t>
            </a:r>
          </a:p>
        </p:txBody>
      </p:sp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6ACA9F15-422A-B3D4-45DF-065DC3B4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66" y="2016132"/>
            <a:ext cx="10902251" cy="3798593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7179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  查看模型效果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025262-CEB3-2218-5814-F01F0758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97" y="792533"/>
            <a:ext cx="9254464" cy="5996572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952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  模型部署为</a:t>
            </a:r>
            <a:r>
              <a:rPr lang="en-US" altLang="zh-CN" sz="3200" dirty="0"/>
              <a:t> endpoint</a:t>
            </a:r>
            <a:endParaRPr lang="zh-CN" altLang="en-US" sz="3200" dirty="0"/>
          </a:p>
        </p:txBody>
      </p:sp>
      <p:pic>
        <p:nvPicPr>
          <p:cNvPr id="2" name="图片 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75E001-D944-32A0-5CA7-C8572DB5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95" y="1227941"/>
            <a:ext cx="10563809" cy="5426893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068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E630F0-2F04-4517-7483-A50FE8C8B141}"/>
              </a:ext>
            </a:extLst>
          </p:cNvPr>
          <p:cNvSpPr txBox="1"/>
          <p:nvPr/>
        </p:nvSpPr>
        <p:spPr>
          <a:xfrm>
            <a:off x="515444" y="120078"/>
            <a:ext cx="846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Llama 2 </a:t>
            </a:r>
            <a:r>
              <a:rPr lang="zh-CN" altLang="en-US" sz="3200" dirty="0"/>
              <a:t> 模型推理</a:t>
            </a: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03AAF91C-061A-F3D9-5B70-943F16771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68" y="1116918"/>
            <a:ext cx="8541226" cy="4970899"/>
          </a:xfrm>
          <a:prstGeom prst="rect">
            <a:avLst/>
          </a:prstGeom>
          <a:ln w="25400" cmpd="sng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309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ECEC90-B319-A3F1-CEAD-7C720FA02F18}"/>
              </a:ext>
            </a:extLst>
          </p:cNvPr>
          <p:cNvSpPr txBox="1"/>
          <p:nvPr/>
        </p:nvSpPr>
        <p:spPr>
          <a:xfrm>
            <a:off x="1221246" y="1043275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6DA2CA-A156-724B-1F78-C10C64E81369}"/>
              </a:ext>
            </a:extLst>
          </p:cNvPr>
          <p:cNvSpPr txBox="1"/>
          <p:nvPr/>
        </p:nvSpPr>
        <p:spPr>
          <a:xfrm>
            <a:off x="3884666" y="2988676"/>
            <a:ext cx="5344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/>
              <a:t>Thank You </a:t>
            </a:r>
            <a:r>
              <a:rPr lang="zh-CN" altLang="en-US" sz="72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48212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F927-426C-F0DE-6534-E1F29EFA4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2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A8D3F-C5FA-07B4-7B82-F524857E1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LLAMA 2</a:t>
            </a:r>
          </a:p>
          <a:p>
            <a:pPr lvl="1"/>
            <a:r>
              <a:rPr lang="en-US" dirty="0"/>
              <a:t>7B, 13B and 70B, and a 34B model was trained but not released</a:t>
            </a:r>
          </a:p>
          <a:p>
            <a:pPr lvl="1"/>
            <a:r>
              <a:rPr lang="en-US" dirty="0"/>
              <a:t>Pretrained on 2 Trillion tokens</a:t>
            </a:r>
          </a:p>
          <a:p>
            <a:pPr lvl="1"/>
            <a:r>
              <a:rPr lang="en-US" dirty="0"/>
              <a:t>Using context length 4096</a:t>
            </a:r>
          </a:p>
          <a:p>
            <a:r>
              <a:rPr lang="en-US" dirty="0"/>
              <a:t>LLAMA 2-Chat</a:t>
            </a:r>
          </a:p>
          <a:p>
            <a:pPr lvl="1"/>
            <a:r>
              <a:rPr lang="en-US" dirty="0"/>
              <a:t>It’s a fine-tuned version of LLAMA 2, optimized for dialogue use cases</a:t>
            </a:r>
          </a:p>
          <a:p>
            <a:pPr lvl="1"/>
            <a:r>
              <a:rPr lang="en-US" dirty="0"/>
              <a:t>Released 7B, 13B and 70B versions</a:t>
            </a:r>
          </a:p>
          <a:p>
            <a:pPr lvl="1"/>
            <a:r>
              <a:rPr lang="en-US" dirty="0"/>
              <a:t>SFT overall 100K samples and trained over 1M samples with human preference.</a:t>
            </a:r>
          </a:p>
          <a:p>
            <a:pPr marL="0" indent="0">
              <a:buNone/>
            </a:pPr>
            <a:r>
              <a:rPr lang="en-US" dirty="0"/>
              <a:t>Special Reminders:</a:t>
            </a:r>
          </a:p>
          <a:p>
            <a:pPr lvl="1"/>
            <a:r>
              <a:rPr lang="en-US" dirty="0"/>
              <a:t>Testing conducted to date has been </a:t>
            </a:r>
            <a:r>
              <a:rPr lang="en-US" dirty="0">
                <a:highlight>
                  <a:srgbClr val="FFFF00"/>
                </a:highlight>
              </a:rPr>
              <a:t>in English </a:t>
            </a:r>
            <a:r>
              <a:rPr lang="en-US" dirty="0"/>
              <a:t>and has not — and could not — cover all scenarios.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C56A-84BB-E763-CB18-AD58C5AC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on Benchmarks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54AB58-71D4-3BF8-AFC6-CEBBFE43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113905"/>
              </p:ext>
            </p:extLst>
          </p:nvPr>
        </p:nvGraphicFramePr>
        <p:xfrm>
          <a:off x="838200" y="1825625"/>
          <a:ext cx="10515602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314">
                  <a:extLst>
                    <a:ext uri="{9D8B030D-6E8A-4147-A177-3AD203B41FA5}">
                      <a16:colId xmlns:a16="http://schemas.microsoft.com/office/drawing/2014/main" val="286353645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5210418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2686522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08590877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62391966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0323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65799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Llama-1 (65B)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Llama-2 (7B)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Llama-2(13B)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Llama-2(70B)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GPT-3.5(175B)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GPT-4(???)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6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MMLU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776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TriviaQA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7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Natural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7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GSM8K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34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HumanEval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WinoGrande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55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C56A-84BB-E763-CB18-AD58C5AC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2 </a:t>
            </a:r>
            <a:r>
              <a:rPr lang="en-US" altLang="zh-CN" dirty="0"/>
              <a:t>Chat Model  -RLHF </a:t>
            </a:r>
            <a:endParaRPr lang="en-US" dirty="0"/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DCE5AEB5-F975-6263-E720-BFB05EE0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976" y="1574969"/>
            <a:ext cx="8059695" cy="491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86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EEFC3-807E-DC18-B192-16AD520B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RLHF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02BC4-5BBE-F770-9F88-295AA2D48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 model results and scaling trends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FD615-A0F8-937C-B075-C25C7CC2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03" y="2162425"/>
            <a:ext cx="7431784" cy="2125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DF735-ACED-8C7A-6A7A-EA10660EA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998" y="4288288"/>
            <a:ext cx="5581164" cy="235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7B5B4-3CB0-84C6-68E9-50E20976BD41}"/>
              </a:ext>
            </a:extLst>
          </p:cNvPr>
          <p:cNvSpPr txBox="1"/>
          <p:nvPr/>
        </p:nvSpPr>
        <p:spPr>
          <a:xfrm>
            <a:off x="7690884" y="4444409"/>
            <a:ext cx="3473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might not be a good idea to tune a large LLM with a small RM.</a:t>
            </a:r>
          </a:p>
          <a:p>
            <a:r>
              <a:rPr lang="en-US" dirty="0"/>
              <a:t>It’s a good bet to invest on large RM and more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313556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C56A-84BB-E763-CB18-AD58C5AC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LLAMA 2   </a:t>
            </a:r>
            <a:r>
              <a:rPr lang="en-US" altLang="zh-CN" dirty="0"/>
              <a:t>Harmlessness</a:t>
            </a:r>
            <a:endParaRPr lang="en-US" dirty="0"/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23A8ED13-FE6B-1BC9-5DE8-67FF41174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0350"/>
            <a:ext cx="102870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8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7AE-0D50-02D0-C3E9-42EC9353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Safety Compare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92B40-4EE9-706F-0192-0AD91FA71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181" y="1825625"/>
            <a:ext cx="7393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C810-D3E6-B9C2-38C3-EE88FB8F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B251-F984-E635-ADAD-EE8EF876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</a:t>
            </a:r>
            <a:r>
              <a:rPr lang="zh-CN" altLang="en-US" dirty="0"/>
              <a:t>特点</a:t>
            </a:r>
            <a:endParaRPr lang="en-US" altLang="zh-CN" dirty="0"/>
          </a:p>
          <a:p>
            <a:endParaRPr lang="en-US" dirty="0"/>
          </a:p>
          <a:p>
            <a:pPr lvl="1"/>
            <a:r>
              <a:rPr lang="en-US" altLang="zh-CN" dirty="0"/>
              <a:t>Meta </a:t>
            </a:r>
            <a:r>
              <a:rPr lang="zh-CN" altLang="en-US" dirty="0"/>
              <a:t>收集了大量的二元比较数据，如「显著更好、更好、稍微更好」，而不是其他更复杂的反馈数据类型；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Meta </a:t>
            </a:r>
            <a:r>
              <a:rPr lang="zh-CN" altLang="en-US" dirty="0"/>
              <a:t>将数据收集的重点放在有用性和安全性上，在数据收集时对每个数据供应商使用单独的指导方针；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Meta </a:t>
            </a:r>
            <a:r>
              <a:rPr lang="zh-CN" altLang="en-US" dirty="0"/>
              <a:t>为收集的数据添加了额外的安全元数据（</a:t>
            </a:r>
            <a:r>
              <a:rPr lang="en-US" altLang="zh-CN" dirty="0"/>
              <a:t>safety metadata</a:t>
            </a:r>
            <a:r>
              <a:rPr lang="zh-CN" altLang="en-US" dirty="0"/>
              <a:t>），以显示在每个回合中模型的哪些响应是安全的；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r>
              <a:rPr lang="en-US" altLang="zh-CN" dirty="0"/>
              <a:t>Meta </a:t>
            </a:r>
            <a:r>
              <a:rPr lang="zh-CN" altLang="en-US" dirty="0"/>
              <a:t>采用了迭代式的数据收集方法：人工注释以每周一批的方式进行收集。随着收集到的偏好数据增多，奖励模型也得到了改善。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100" name="Picture 4" descr="图片">
            <a:extLst>
              <a:ext uri="{FF2B5EF4-FFF2-40B4-BE49-F238E27FC236}">
                <a16:creationId xmlns:a16="http://schemas.microsoft.com/office/drawing/2014/main" id="{9589A20E-6AB4-CFC9-3F1E-CF3FDECCC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16" y="434546"/>
            <a:ext cx="3793150" cy="2086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6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7CD3EF64D294E948B3265554B4BD7" ma:contentTypeVersion="50" ma:contentTypeDescription="Create a new document." ma:contentTypeScope="" ma:versionID="ea3acce0c36ee2d667ab55a66e2d0a73">
  <xsd:schema xmlns:xsd="http://www.w3.org/2001/XMLSchema" xmlns:xs="http://www.w3.org/2001/XMLSchema" xmlns:p="http://schemas.microsoft.com/office/2006/metadata/properties" xmlns:ns1="http://schemas.microsoft.com/sharepoint/v3" xmlns:ns2="0c742bbc-fae8-4a4e-8534-33ff042c3d56" xmlns:ns3="http://schemas.microsoft.com/sharepoint/v4" xmlns:ns4="78f470a4-2db1-4f78-8aba-9ed6d7eb438a" xmlns:ns5="230e9df3-be65-4c73-a93b-d1236ebd677e" targetNamespace="http://schemas.microsoft.com/office/2006/metadata/properties" ma:root="true" ma:fieldsID="b305765f67e2a8bc78800b56799e15d4" ns1:_="" ns2:_="" ns3:_="" ns4:_="" ns5:_="">
    <xsd:import namespace="http://schemas.microsoft.com/sharepoint/v3"/>
    <xsd:import namespace="0c742bbc-fae8-4a4e-8534-33ff042c3d56"/>
    <xsd:import namespace="http://schemas.microsoft.com/sharepoint/v4"/>
    <xsd:import namespace="78f470a4-2db1-4f78-8aba-9ed6d7eb438a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IconOverlay" minOccurs="0"/>
                <xsd:element ref="ns2:SharingHintHash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Distribution_Groups" minOccurs="0"/>
                <xsd:element ref="ns4:LMS_Mapping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Leaders" minOccurs="0"/>
                <xsd:element ref="ns4:Members" minOccurs="0"/>
                <xsd:element ref="ns4:Member_Groups" minOccurs="0"/>
                <xsd:element ref="ns4:Invited_Leaders" minOccurs="0"/>
                <xsd:element ref="ns4:Invited_Members" minOccurs="0"/>
                <xsd:element ref="ns4:Has_Leaders_Only_SectionGroup" minOccurs="0"/>
                <xsd:element ref="ns4:MediaServiceOCR" minOccurs="0"/>
                <xsd:element ref="ns4:MediaLengthInSeconds" minOccurs="0"/>
                <xsd:element ref="ns4:lcf76f155ced4ddcb4097134ff3c332f" minOccurs="0"/>
                <xsd:element ref="ns5:TaxCatchAll" minOccurs="0"/>
                <xsd:element ref="ns4:MediaServiceSearchProperties" minOccurs="0"/>
                <xsd:element ref="ns4:MediaServiceDocTag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742bbc-fae8-4a4e-8534-33ff042c3d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470a4-2db1-4f78-8aba-9ed6d7eb43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NotebookType" ma:index="23" nillable="true" ma:displayName="Notebook Type" ma:internalName="NotebookType">
      <xsd:simpleType>
        <xsd:restriction base="dms:Text"/>
      </xsd:simpleType>
    </xsd:element>
    <xsd:element name="FolderType" ma:index="24" nillable="true" ma:displayName="Folder Type" ma:internalName="FolderType">
      <xsd:simpleType>
        <xsd:restriction base="dms:Text"/>
      </xsd:simpleType>
    </xsd:element>
    <xsd:element name="CultureName" ma:index="25" nillable="true" ma:displayName="Culture Name" ma:internalName="CultureName">
      <xsd:simpleType>
        <xsd:restriction base="dms:Text"/>
      </xsd:simpleType>
    </xsd:element>
    <xsd:element name="AppVersion" ma:index="26" nillable="true" ma:displayName="App Version" ma:internalName="AppVersion">
      <xsd:simpleType>
        <xsd:restriction base="dms:Text"/>
      </xsd:simpleType>
    </xsd:element>
    <xsd:element name="TeamsChannelId" ma:index="27" nillable="true" ma:displayName="Teams Channel Id" ma:internalName="TeamsChannelId">
      <xsd:simpleType>
        <xsd:restriction base="dms:Text"/>
      </xsd:simpleType>
    </xsd:element>
    <xsd:element name="Owner" ma:index="2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9" nillable="true" ma:displayName="Math Settings" ma:internalName="Math_Settings">
      <xsd:simpleType>
        <xsd:restriction base="dms:Text"/>
      </xsd:simpleType>
    </xsd:element>
    <xsd:element name="DefaultSectionNames" ma:index="3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3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3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5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6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7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8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9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40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41" nillable="true" ma:displayName="Is Collaboration Space Locked" ma:internalName="Is_Collaboration_Space_Locked">
      <xsd:simpleType>
        <xsd:restriction base="dms:Boolean"/>
      </xsd:simpleType>
    </xsd:element>
    <xsd:element name="IsNotebookLocked" ma:index="42" nillable="true" ma:displayName="Is Notebook Locked" ma:internalName="IsNotebookLocked">
      <xsd:simpleType>
        <xsd:restriction base="dms:Boolean"/>
      </xsd:simpleType>
    </xsd:element>
    <xsd:element name="Leaders" ma:index="43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44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45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46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47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Has_Leaders_Only_SectionGroup" ma:index="48" nillable="true" ma:displayName="Has Leaders Only SectionGroup" ma:internalName="Has_Leaders_Only_SectionGroup">
      <xsd:simpleType>
        <xsd:restriction base="dms:Boolean"/>
      </xsd:simpleType>
    </xsd:element>
    <xsd:element name="MediaServiceOCR" ma:index="4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5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5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5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5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5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53" nillable="true" ma:displayName="Taxonomy Catch All Column" ma:hidden="true" ma:list="{1be67d18-08d2-46de-bfe9-240a694ffefd}" ma:internalName="TaxCatchAll" ma:showField="CatchAllData" ma:web="0c742bbc-fae8-4a4e-8534-33ff042c3d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Teachers xmlns="78f470a4-2db1-4f78-8aba-9ed6d7eb438a" xsi:nil="true"/>
    <Invited_Leaders xmlns="78f470a4-2db1-4f78-8aba-9ed6d7eb438a" xsi:nil="true"/>
    <_ip_UnifiedCompliancePolicyUIAction xmlns="http://schemas.microsoft.com/sharepoint/v3" xsi:nil="true"/>
    <DefaultSectionNames xmlns="78f470a4-2db1-4f78-8aba-9ed6d7eb438a" xsi:nil="true"/>
    <Templates xmlns="78f470a4-2db1-4f78-8aba-9ed6d7eb438a" xsi:nil="true"/>
    <NotebookType xmlns="78f470a4-2db1-4f78-8aba-9ed6d7eb438a" xsi:nil="true"/>
    <FolderType xmlns="78f470a4-2db1-4f78-8aba-9ed6d7eb438a" xsi:nil="true"/>
    <CultureName xmlns="78f470a4-2db1-4f78-8aba-9ed6d7eb438a" xsi:nil="true"/>
    <Student_Groups xmlns="78f470a4-2db1-4f78-8aba-9ed6d7eb438a">
      <UserInfo>
        <DisplayName/>
        <AccountId xsi:nil="true"/>
        <AccountType/>
      </UserInfo>
    </Student_Groups>
    <Leaders xmlns="78f470a4-2db1-4f78-8aba-9ed6d7eb438a">
      <UserInfo>
        <DisplayName/>
        <AccountId xsi:nil="true"/>
        <AccountType/>
      </UserInfo>
    </Leaders>
    <TeamsChannelId xmlns="78f470a4-2db1-4f78-8aba-9ed6d7eb438a" xsi:nil="true"/>
    <IconOverlay xmlns="http://schemas.microsoft.com/sharepoint/v4" xsi:nil="true"/>
    <Has_Leaders_Only_SectionGroup xmlns="78f470a4-2db1-4f78-8aba-9ed6d7eb438a" xsi:nil="true"/>
    <Owner xmlns="78f470a4-2db1-4f78-8aba-9ed6d7eb438a">
      <UserInfo>
        <DisplayName/>
        <AccountId xsi:nil="true"/>
        <AccountType/>
      </UserInfo>
    </Owner>
    <Teachers xmlns="78f470a4-2db1-4f78-8aba-9ed6d7eb438a">
      <UserInfo>
        <DisplayName/>
        <AccountId xsi:nil="true"/>
        <AccountType/>
      </UserInfo>
    </Teachers>
    <Students xmlns="78f470a4-2db1-4f78-8aba-9ed6d7eb438a">
      <UserInfo>
        <DisplayName/>
        <AccountId xsi:nil="true"/>
        <AccountType/>
      </UserInfo>
    </Students>
    <Distribution_Groups xmlns="78f470a4-2db1-4f78-8aba-9ed6d7eb438a" xsi:nil="true"/>
    <lcf76f155ced4ddcb4097134ff3c332f xmlns="78f470a4-2db1-4f78-8aba-9ed6d7eb438a">
      <Terms xmlns="http://schemas.microsoft.com/office/infopath/2007/PartnerControls"/>
    </lcf76f155ced4ddcb4097134ff3c332f>
    <AppVersion xmlns="78f470a4-2db1-4f78-8aba-9ed6d7eb438a" xsi:nil="true"/>
    <LMS_Mappings xmlns="78f470a4-2db1-4f78-8aba-9ed6d7eb438a" xsi:nil="true"/>
    <IsNotebookLocked xmlns="78f470a4-2db1-4f78-8aba-9ed6d7eb438a" xsi:nil="true"/>
    <Is_Collaboration_Space_Locked xmlns="78f470a4-2db1-4f78-8aba-9ed6d7eb438a" xsi:nil="true"/>
    <_ip_UnifiedCompliancePolicyProperties xmlns="http://schemas.microsoft.com/sharepoint/v3" xsi:nil="true"/>
    <Math_Settings xmlns="78f470a4-2db1-4f78-8aba-9ed6d7eb438a" xsi:nil="true"/>
    <Has_Teacher_Only_SectionGroup xmlns="78f470a4-2db1-4f78-8aba-9ed6d7eb438a" xsi:nil="true"/>
    <Members xmlns="78f470a4-2db1-4f78-8aba-9ed6d7eb438a">
      <UserInfo>
        <DisplayName/>
        <AccountId xsi:nil="true"/>
        <AccountType/>
      </UserInfo>
    </Members>
    <MediaServiceKeyPoints xmlns="78f470a4-2db1-4f78-8aba-9ed6d7eb438a" xsi:nil="true"/>
    <Invited_Students xmlns="78f470a4-2db1-4f78-8aba-9ed6d7eb438a" xsi:nil="true"/>
    <Member_Groups xmlns="78f470a4-2db1-4f78-8aba-9ed6d7eb438a">
      <UserInfo>
        <DisplayName/>
        <AccountId xsi:nil="true"/>
        <AccountType/>
      </UserInfo>
    </Member_Groups>
    <Invited_Members xmlns="78f470a4-2db1-4f78-8aba-9ed6d7eb438a" xsi:nil="true"/>
    <TaxCatchAll xmlns="230e9df3-be65-4c73-a93b-d1236ebd677e" xsi:nil="true"/>
    <Self_Registration_Enabled xmlns="78f470a4-2db1-4f78-8aba-9ed6d7eb43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D8DF30-CEE3-49B0-B01E-559DEFF609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c742bbc-fae8-4a4e-8534-33ff042c3d56"/>
    <ds:schemaRef ds:uri="http://schemas.microsoft.com/sharepoint/v4"/>
    <ds:schemaRef ds:uri="78f470a4-2db1-4f78-8aba-9ed6d7eb438a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307A24-D42B-460C-BA30-55B924BA8A9B}">
  <ds:schemaRefs>
    <ds:schemaRef ds:uri="http://schemas.microsoft.com/office/2006/metadata/properties"/>
    <ds:schemaRef ds:uri="http://schemas.microsoft.com/office/infopath/2007/PartnerControls"/>
    <ds:schemaRef ds:uri="78f470a4-2db1-4f78-8aba-9ed6d7eb438a"/>
    <ds:schemaRef ds:uri="http://schemas.microsoft.com/sharepoint/v3"/>
    <ds:schemaRef ds:uri="http://schemas.microsoft.com/sharepoint/v4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8F52A80-B081-4FE4-A988-AFC8CA6EAF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1845</Words>
  <Application>Microsoft Office PowerPoint</Application>
  <PresentationFormat>宽屏</PresentationFormat>
  <Paragraphs>157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Microsoft YaHei Light</vt:lpstr>
      <vt:lpstr>system-ui</vt:lpstr>
      <vt:lpstr>等线</vt:lpstr>
      <vt:lpstr>Aptos</vt:lpstr>
      <vt:lpstr>Aptos Display</vt:lpstr>
      <vt:lpstr>Arial</vt:lpstr>
      <vt:lpstr>Wingdings</vt:lpstr>
      <vt:lpstr>Office Theme</vt:lpstr>
      <vt:lpstr>LLAMA 2 from Meta</vt:lpstr>
      <vt:lpstr>LLAMA 2 models</vt:lpstr>
      <vt:lpstr>LLAMA 2 models</vt:lpstr>
      <vt:lpstr>LLAMA on Benchmarks</vt:lpstr>
      <vt:lpstr>LLAMA 2 Chat Model  -RLHF </vt:lpstr>
      <vt:lpstr>RLHF stage</vt:lpstr>
      <vt:lpstr>LLAMA 2   Harmlessness</vt:lpstr>
      <vt:lpstr>LLM Safety Compare</vt:lpstr>
      <vt:lpstr>Data</vt:lpstr>
      <vt:lpstr>LLAMA 2 in Azure</vt:lpstr>
      <vt:lpstr>Start on AML Home page</vt:lpstr>
      <vt:lpstr>PowerPoint 演示文稿</vt:lpstr>
      <vt:lpstr>LLAMA 2 in Azure</vt:lpstr>
      <vt:lpstr>部署配置： 计算节点 终结点命名 部署命名</vt:lpstr>
      <vt:lpstr>一键式测试，模型推理简单易用</vt:lpstr>
      <vt:lpstr>LLAMA 2 in Azure</vt:lpstr>
      <vt:lpstr>UI 向导式数据上传  算力配置</vt:lpstr>
      <vt:lpstr>LLAMA 2 in Azure</vt:lpstr>
      <vt:lpstr>LLAMA 2 in Azure</vt:lpstr>
      <vt:lpstr>LLAMA 2 in Azure</vt:lpstr>
      <vt:lpstr>选择基础模型</vt:lpstr>
      <vt:lpstr>设置模型参数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LLAMA 2 from Meta</dc:title>
  <dc:creator>Kuangyan Song</dc:creator>
  <cp:lastModifiedBy>Olivia Chen</cp:lastModifiedBy>
  <cp:revision>17</cp:revision>
  <dcterms:created xsi:type="dcterms:W3CDTF">2023-08-01T05:12:07Z</dcterms:created>
  <dcterms:modified xsi:type="dcterms:W3CDTF">2024-03-20T01:00:00Z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0x0101000DE7CD3EF64D294E948B3265554B4BD7</vt:lpwstr>
  </property>
  <property fmtid="{D5CDD505-2E9C-101B-9397-08002B2CF9AE}" pid="3" name="MediaServiceImageTags">
    <vt:lpwstr/>
  </property>
</Properties>
</file>